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57" r:id="rId4"/>
    <p:sldId id="258" r:id="rId5"/>
    <p:sldId id="259" r:id="rId6"/>
    <p:sldId id="261" r:id="rId7"/>
    <p:sldId id="262" r:id="rId8"/>
    <p:sldId id="263" r:id="rId9"/>
    <p:sldId id="265" r:id="rId10"/>
    <p:sldId id="266" r:id="rId11"/>
    <p:sldId id="267" r:id="rId12"/>
    <p:sldId id="260"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86" y="-42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A5A3DBD0-B4EA-407D-B14C-B0630A4EF49B}" type="datetimeFigureOut">
              <a:rPr lang="ru-RU" smtClean="0"/>
              <a:t>08.10.2021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46FFB28-9608-45ED-9C71-A04E6939BAEF}" type="slidenum">
              <a:rPr lang="ru-RU" smtClean="0"/>
              <a:t>‹#›</a:t>
            </a:fld>
            <a:endParaRPr lang="ru-RU"/>
          </a:p>
        </p:txBody>
      </p:sp>
    </p:spTree>
    <p:extLst>
      <p:ext uri="{BB962C8B-B14F-4D97-AF65-F5344CB8AC3E}">
        <p14:creationId xmlns:p14="http://schemas.microsoft.com/office/powerpoint/2010/main" val="1723839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5A3DBD0-B4EA-407D-B14C-B0630A4EF49B}" type="datetimeFigureOut">
              <a:rPr lang="ru-RU" smtClean="0"/>
              <a:t>08.10.2021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46FFB28-9608-45ED-9C71-A04E6939BAEF}" type="slidenum">
              <a:rPr lang="ru-RU" smtClean="0"/>
              <a:t>‹#›</a:t>
            </a:fld>
            <a:endParaRPr lang="ru-RU"/>
          </a:p>
        </p:txBody>
      </p:sp>
    </p:spTree>
    <p:extLst>
      <p:ext uri="{BB962C8B-B14F-4D97-AF65-F5344CB8AC3E}">
        <p14:creationId xmlns:p14="http://schemas.microsoft.com/office/powerpoint/2010/main" val="1372091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5A3DBD0-B4EA-407D-B14C-B0630A4EF49B}" type="datetimeFigureOut">
              <a:rPr lang="ru-RU" smtClean="0"/>
              <a:t>08.10.2021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46FFB28-9608-45ED-9C71-A04E6939BAEF}" type="slidenum">
              <a:rPr lang="ru-RU" smtClean="0"/>
              <a:t>‹#›</a:t>
            </a:fld>
            <a:endParaRPr lang="ru-RU"/>
          </a:p>
        </p:txBody>
      </p:sp>
    </p:spTree>
    <p:extLst>
      <p:ext uri="{BB962C8B-B14F-4D97-AF65-F5344CB8AC3E}">
        <p14:creationId xmlns:p14="http://schemas.microsoft.com/office/powerpoint/2010/main" val="3842546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5A3DBD0-B4EA-407D-B14C-B0630A4EF49B}" type="datetimeFigureOut">
              <a:rPr lang="ru-RU" smtClean="0"/>
              <a:t>08.10.2021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46FFB28-9608-45ED-9C71-A04E6939BAEF}" type="slidenum">
              <a:rPr lang="ru-RU" smtClean="0"/>
              <a:t>‹#›</a:t>
            </a:fld>
            <a:endParaRPr lang="ru-RU"/>
          </a:p>
        </p:txBody>
      </p:sp>
    </p:spTree>
    <p:extLst>
      <p:ext uri="{BB962C8B-B14F-4D97-AF65-F5344CB8AC3E}">
        <p14:creationId xmlns:p14="http://schemas.microsoft.com/office/powerpoint/2010/main" val="2226515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5A3DBD0-B4EA-407D-B14C-B0630A4EF49B}" type="datetimeFigureOut">
              <a:rPr lang="ru-RU" smtClean="0"/>
              <a:t>08.10.2021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46FFB28-9608-45ED-9C71-A04E6939BAEF}" type="slidenum">
              <a:rPr lang="ru-RU" smtClean="0"/>
              <a:t>‹#›</a:t>
            </a:fld>
            <a:endParaRPr lang="ru-RU"/>
          </a:p>
        </p:txBody>
      </p:sp>
    </p:spTree>
    <p:extLst>
      <p:ext uri="{BB962C8B-B14F-4D97-AF65-F5344CB8AC3E}">
        <p14:creationId xmlns:p14="http://schemas.microsoft.com/office/powerpoint/2010/main" val="3690443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5A3DBD0-B4EA-407D-B14C-B0630A4EF49B}" type="datetimeFigureOut">
              <a:rPr lang="ru-RU" smtClean="0"/>
              <a:t>08.10.2021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46FFB28-9608-45ED-9C71-A04E6939BAEF}" type="slidenum">
              <a:rPr lang="ru-RU" smtClean="0"/>
              <a:t>‹#›</a:t>
            </a:fld>
            <a:endParaRPr lang="ru-RU"/>
          </a:p>
        </p:txBody>
      </p:sp>
    </p:spTree>
    <p:extLst>
      <p:ext uri="{BB962C8B-B14F-4D97-AF65-F5344CB8AC3E}">
        <p14:creationId xmlns:p14="http://schemas.microsoft.com/office/powerpoint/2010/main" val="31671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5A3DBD0-B4EA-407D-B14C-B0630A4EF49B}" type="datetimeFigureOut">
              <a:rPr lang="ru-RU" smtClean="0"/>
              <a:t>08.10.2021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46FFB28-9608-45ED-9C71-A04E6939BAEF}" type="slidenum">
              <a:rPr lang="ru-RU" smtClean="0"/>
              <a:t>‹#›</a:t>
            </a:fld>
            <a:endParaRPr lang="ru-RU"/>
          </a:p>
        </p:txBody>
      </p:sp>
    </p:spTree>
    <p:extLst>
      <p:ext uri="{BB962C8B-B14F-4D97-AF65-F5344CB8AC3E}">
        <p14:creationId xmlns:p14="http://schemas.microsoft.com/office/powerpoint/2010/main" val="203113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5A3DBD0-B4EA-407D-B14C-B0630A4EF49B}" type="datetimeFigureOut">
              <a:rPr lang="ru-RU" smtClean="0"/>
              <a:t>08.10.2021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46FFB28-9608-45ED-9C71-A04E6939BAEF}" type="slidenum">
              <a:rPr lang="ru-RU" smtClean="0"/>
              <a:t>‹#›</a:t>
            </a:fld>
            <a:endParaRPr lang="ru-RU"/>
          </a:p>
        </p:txBody>
      </p:sp>
    </p:spTree>
    <p:extLst>
      <p:ext uri="{BB962C8B-B14F-4D97-AF65-F5344CB8AC3E}">
        <p14:creationId xmlns:p14="http://schemas.microsoft.com/office/powerpoint/2010/main" val="315507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5A3DBD0-B4EA-407D-B14C-B0630A4EF49B}" type="datetimeFigureOut">
              <a:rPr lang="ru-RU" smtClean="0"/>
              <a:t>08.10.2021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46FFB28-9608-45ED-9C71-A04E6939BAEF}" type="slidenum">
              <a:rPr lang="ru-RU" smtClean="0"/>
              <a:t>‹#›</a:t>
            </a:fld>
            <a:endParaRPr lang="ru-RU"/>
          </a:p>
        </p:txBody>
      </p:sp>
    </p:spTree>
    <p:extLst>
      <p:ext uri="{BB962C8B-B14F-4D97-AF65-F5344CB8AC3E}">
        <p14:creationId xmlns:p14="http://schemas.microsoft.com/office/powerpoint/2010/main" val="2393555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5A3DBD0-B4EA-407D-B14C-B0630A4EF49B}" type="datetimeFigureOut">
              <a:rPr lang="ru-RU" smtClean="0"/>
              <a:t>08.10.2021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46FFB28-9608-45ED-9C71-A04E6939BAEF}" type="slidenum">
              <a:rPr lang="ru-RU" smtClean="0"/>
              <a:t>‹#›</a:t>
            </a:fld>
            <a:endParaRPr lang="ru-RU"/>
          </a:p>
        </p:txBody>
      </p:sp>
    </p:spTree>
    <p:extLst>
      <p:ext uri="{BB962C8B-B14F-4D97-AF65-F5344CB8AC3E}">
        <p14:creationId xmlns:p14="http://schemas.microsoft.com/office/powerpoint/2010/main" val="2935883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5A3DBD0-B4EA-407D-B14C-B0630A4EF49B}" type="datetimeFigureOut">
              <a:rPr lang="ru-RU" smtClean="0"/>
              <a:t>08.10.2021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46FFB28-9608-45ED-9C71-A04E6939BAEF}" type="slidenum">
              <a:rPr lang="ru-RU" smtClean="0"/>
              <a:t>‹#›</a:t>
            </a:fld>
            <a:endParaRPr lang="ru-RU"/>
          </a:p>
        </p:txBody>
      </p:sp>
    </p:spTree>
    <p:extLst>
      <p:ext uri="{BB962C8B-B14F-4D97-AF65-F5344CB8AC3E}">
        <p14:creationId xmlns:p14="http://schemas.microsoft.com/office/powerpoint/2010/main" val="1319456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A3DBD0-B4EA-407D-B14C-B0630A4EF49B}" type="datetimeFigureOut">
              <a:rPr lang="ru-RU" smtClean="0"/>
              <a:t>08.10.2021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6FFB28-9608-45ED-9C71-A04E6939BAEF}" type="slidenum">
              <a:rPr lang="ru-RU" smtClean="0"/>
              <a:t>‹#›</a:t>
            </a:fld>
            <a:endParaRPr lang="ru-RU"/>
          </a:p>
        </p:txBody>
      </p:sp>
    </p:spTree>
    <p:extLst>
      <p:ext uri="{BB962C8B-B14F-4D97-AF65-F5344CB8AC3E}">
        <p14:creationId xmlns:p14="http://schemas.microsoft.com/office/powerpoint/2010/main" val="3700568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b="1" dirty="0"/>
              <a:t>Виды перенапряжения.</a:t>
            </a:r>
            <a:endParaRPr lang="ru-RU" dirty="0"/>
          </a:p>
        </p:txBody>
      </p:sp>
      <p:sp>
        <p:nvSpPr>
          <p:cNvPr id="3" name="Подзаголовок 2"/>
          <p:cNvSpPr>
            <a:spLocks noGrp="1"/>
          </p:cNvSpPr>
          <p:nvPr>
            <p:ph type="subTitle" idx="1"/>
          </p:nvPr>
        </p:nvSpPr>
        <p:spPr/>
        <p:txBody>
          <a:bodyPr/>
          <a:lstStyle/>
          <a:p>
            <a:r>
              <a:rPr lang="ru-RU" dirty="0" smtClean="0"/>
              <a:t>Лекция 12</a:t>
            </a:r>
            <a:endParaRPr lang="ru-RU" dirty="0"/>
          </a:p>
        </p:txBody>
      </p:sp>
    </p:spTree>
    <p:extLst>
      <p:ext uri="{BB962C8B-B14F-4D97-AF65-F5344CB8AC3E}">
        <p14:creationId xmlns:p14="http://schemas.microsoft.com/office/powerpoint/2010/main" val="216742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48680"/>
            <a:ext cx="8229600" cy="5577483"/>
          </a:xfrm>
        </p:spPr>
        <p:txBody>
          <a:bodyPr>
            <a:normAutofit fontScale="85000" lnSpcReduction="20000"/>
          </a:bodyPr>
          <a:lstStyle/>
          <a:p>
            <a:pPr marL="0" indent="0">
              <a:buNone/>
            </a:pPr>
            <a:r>
              <a:rPr lang="ru-RU" dirty="0"/>
              <a:t>В зависимости от места приложения различают следующие виды перенапряжений:</a:t>
            </a:r>
          </a:p>
          <a:p>
            <a:pPr marL="0" indent="0">
              <a:buNone/>
            </a:pPr>
            <a:r>
              <a:rPr lang="ru-RU" dirty="0"/>
              <a:t>1) </a:t>
            </a:r>
            <a:r>
              <a:rPr lang="ru-RU" i="1" u="sng" dirty="0"/>
              <a:t>фазные</a:t>
            </a:r>
            <a:r>
              <a:rPr lang="ru-RU" dirty="0"/>
              <a:t>, воздействующие на изоляцию токоведущих частей по отношению к земле и имеющие наибольшее практическое значение;</a:t>
            </a:r>
          </a:p>
          <a:p>
            <a:pPr marL="0" indent="0">
              <a:buNone/>
            </a:pPr>
            <a:r>
              <a:rPr lang="ru-RU" dirty="0"/>
              <a:t>2) </a:t>
            </a:r>
            <a:r>
              <a:rPr lang="ru-RU" i="1" u="sng" dirty="0"/>
              <a:t>междуфазные</a:t>
            </a:r>
            <a:r>
              <a:rPr lang="ru-RU" dirty="0"/>
              <a:t>, возникающие на изоляции между токоведущими частями различных фаз;</a:t>
            </a:r>
          </a:p>
          <a:p>
            <a:pPr marL="0" indent="0">
              <a:buNone/>
            </a:pPr>
            <a:r>
              <a:rPr lang="ru-RU" dirty="0"/>
              <a:t>3) </a:t>
            </a:r>
            <a:r>
              <a:rPr lang="ru-RU" i="1" u="sng" dirty="0" err="1"/>
              <a:t>внутриобмоточные</a:t>
            </a:r>
            <a:r>
              <a:rPr lang="ru-RU" dirty="0"/>
              <a:t>, воздействующие на изоляцию между различными элементами обмотки (витками, катушками) одной фазы;</a:t>
            </a:r>
          </a:p>
          <a:p>
            <a:pPr marL="0" indent="0">
              <a:buNone/>
            </a:pPr>
            <a:r>
              <a:rPr lang="ru-RU" dirty="0"/>
              <a:t> 4) </a:t>
            </a:r>
            <a:r>
              <a:rPr lang="ru-RU" i="1" u="sng" dirty="0" err="1"/>
              <a:t>междуконтактные</a:t>
            </a:r>
            <a:r>
              <a:rPr lang="ru-RU" dirty="0"/>
              <a:t>, приложенные между разомкнутыми контактами одноименных фаз коммутационных аппаратов (выключателей, разъединителей).</a:t>
            </a:r>
          </a:p>
          <a:p>
            <a:endParaRPr lang="ru-RU" dirty="0"/>
          </a:p>
        </p:txBody>
      </p:sp>
    </p:spTree>
    <p:extLst>
      <p:ext uri="{BB962C8B-B14F-4D97-AF65-F5344CB8AC3E}">
        <p14:creationId xmlns:p14="http://schemas.microsoft.com/office/powerpoint/2010/main" val="525601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3568" y="2276872"/>
            <a:ext cx="7931224" cy="2592288"/>
          </a:xfrm>
        </p:spPr>
        <p:txBody>
          <a:bodyPr>
            <a:normAutofit/>
          </a:bodyPr>
          <a:lstStyle/>
          <a:p>
            <a:r>
              <a:rPr lang="ru-RU" dirty="0"/>
              <a:t>В общем случае по способу образования различают </a:t>
            </a:r>
            <a:r>
              <a:rPr lang="ru-RU" b="1" i="1" dirty="0"/>
              <a:t>внутренние</a:t>
            </a:r>
            <a:r>
              <a:rPr lang="ru-RU" dirty="0"/>
              <a:t> (или коммутационные) и </a:t>
            </a:r>
            <a:r>
              <a:rPr lang="ru-RU" b="1" i="1" dirty="0"/>
              <a:t>внешние</a:t>
            </a:r>
            <a:r>
              <a:rPr lang="ru-RU" dirty="0"/>
              <a:t> (грозовые или атмосферные) </a:t>
            </a:r>
            <a:r>
              <a:rPr lang="ru-RU" dirty="0" smtClean="0"/>
              <a:t>перенапряжения.</a:t>
            </a:r>
          </a:p>
          <a:p>
            <a:endParaRPr lang="ru-RU" dirty="0"/>
          </a:p>
        </p:txBody>
      </p:sp>
    </p:spTree>
    <p:extLst>
      <p:ext uri="{BB962C8B-B14F-4D97-AF65-F5344CB8AC3E}">
        <p14:creationId xmlns:p14="http://schemas.microsoft.com/office/powerpoint/2010/main" val="2868561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5505475"/>
          </a:xfrm>
        </p:spPr>
        <p:txBody>
          <a:bodyPr>
            <a:normAutofit fontScale="77500" lnSpcReduction="20000"/>
          </a:bodyPr>
          <a:lstStyle/>
          <a:p>
            <a:pPr marL="0" indent="0">
              <a:buNone/>
            </a:pPr>
            <a:r>
              <a:rPr lang="ru-RU" b="1" i="1" dirty="0"/>
              <a:t>Внутренние перенапряжения </a:t>
            </a:r>
            <a:r>
              <a:rPr lang="ru-RU" dirty="0"/>
              <a:t>возникают в электроустановках при резком изменении режима их работы, например, при включении или отключении нагрузки (особенно длинных ненагруженных линий, холостого хода трансформаторов) или в результате коротких замыканий. При этом выделяется запасенная в установке энергия, прямо пропорциональная величине отключаемого тока установки. Коммутационные перенапряжения не представляют особой опасности, так как при нормальном состоянии изоляции установки уже рассчитаны на некоторое повышение напряжения и испытаны на эти повышенные уровни. </a:t>
            </a:r>
            <a:r>
              <a:rPr lang="ru-RU" dirty="0" smtClean="0"/>
              <a:t>В зависимости от условий возникновения и возможной длительности воздействия на изоляцию различают </a:t>
            </a:r>
            <a:endParaRPr lang="ru-RU" dirty="0" smtClean="0"/>
          </a:p>
          <a:p>
            <a:pPr>
              <a:buFont typeface="Wingdings" pitchFamily="2" charset="2"/>
              <a:buChar char="ü"/>
            </a:pPr>
            <a:r>
              <a:rPr lang="ru-RU" dirty="0" smtClean="0"/>
              <a:t>стационарные</a:t>
            </a:r>
            <a:r>
              <a:rPr lang="ru-RU" dirty="0"/>
              <a:t>, </a:t>
            </a:r>
            <a:endParaRPr lang="ru-RU" dirty="0" smtClean="0"/>
          </a:p>
          <a:p>
            <a:pPr>
              <a:buFont typeface="Wingdings" pitchFamily="2" charset="2"/>
              <a:buChar char="ü"/>
            </a:pPr>
            <a:r>
              <a:rPr lang="ru-RU" dirty="0" smtClean="0"/>
              <a:t>квазистационарные </a:t>
            </a:r>
          </a:p>
          <a:p>
            <a:pPr>
              <a:buFont typeface="Wingdings" pitchFamily="2" charset="2"/>
              <a:buChar char="ü"/>
            </a:pPr>
            <a:r>
              <a:rPr lang="ru-RU" dirty="0" smtClean="0"/>
              <a:t> </a:t>
            </a:r>
            <a:r>
              <a:rPr lang="ru-RU" dirty="0"/>
              <a:t>коммутационные перенапряжения.</a:t>
            </a:r>
          </a:p>
        </p:txBody>
      </p:sp>
    </p:spTree>
    <p:extLst>
      <p:ext uri="{BB962C8B-B14F-4D97-AF65-F5344CB8AC3E}">
        <p14:creationId xmlns:p14="http://schemas.microsoft.com/office/powerpoint/2010/main" val="1876603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77500" lnSpcReduction="20000"/>
          </a:bodyPr>
          <a:lstStyle/>
          <a:p>
            <a:r>
              <a:rPr lang="ru-RU" b="1" dirty="0"/>
              <a:t>Коммутационные перенапряжения</a:t>
            </a:r>
            <a:r>
              <a:rPr lang="ru-RU" dirty="0"/>
              <a:t> - возникают при внезапных изменениях в схеме или параметров сети (плановые и аварийные переключения линий, трансформаторов и т.д.), а также в результате замыканий на землю и между фазами. При включении элементов электрической сети (проводов линии или обмоток трансформаторов и реакторов) или отключении (разрыв электропередачи) возникают колебательные переходные процессы, которые могут привести к возникновению значительных перенапряжений. При возникновении короны потери оказывают демпфирующее действие на первые максимумы этих перенапряжений.</a:t>
            </a:r>
          </a:p>
        </p:txBody>
      </p:sp>
    </p:spTree>
    <p:extLst>
      <p:ext uri="{BB962C8B-B14F-4D97-AF65-F5344CB8AC3E}">
        <p14:creationId xmlns:p14="http://schemas.microsoft.com/office/powerpoint/2010/main" val="25814780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8229600" cy="6120680"/>
          </a:xfrm>
        </p:spPr>
        <p:txBody>
          <a:bodyPr>
            <a:normAutofit fontScale="77500" lnSpcReduction="20000"/>
          </a:bodyPr>
          <a:lstStyle/>
          <a:p>
            <a:r>
              <a:rPr lang="ru-RU" b="1" i="1" dirty="0"/>
              <a:t>Квазистационарные перенапряжения</a:t>
            </a:r>
            <a:r>
              <a:rPr lang="ru-RU" dirty="0"/>
              <a:t> возникают при временных с точки зрения эксплуатации режимах работы и неблагоприятных сочетаниях параметров сети и могут продолжаться до тех пор, пока не изменится схема или режим сети. Длительность таких перенапряжений (от секунд до десятков минут) ограничивается действием релейной защиты или оперативного персонала.  Квазистационарные перенапряжения условно делят на </a:t>
            </a:r>
            <a:r>
              <a:rPr lang="ru-RU" i="1" u="sng" dirty="0"/>
              <a:t>режимные, резонансные, феррорезонансные</a:t>
            </a:r>
            <a:r>
              <a:rPr lang="ru-RU" dirty="0"/>
              <a:t>.</a:t>
            </a:r>
          </a:p>
          <a:p>
            <a:r>
              <a:rPr lang="ru-RU" i="1" u="sng" dirty="0"/>
              <a:t>Режимные перенапряжения</a:t>
            </a:r>
            <a:r>
              <a:rPr lang="ru-RU" dirty="0"/>
              <a:t> наблюдаются при неблагоприятных сочетаниях действующих в сети электродвижущих сил. К ним можно отнести перенапряжения при несимметричном коротком замыкании (или просто замыкании) на землю, а также при перевозбуждении и разгоне генератора, которые возникают в случае внезапного сброса нагрузки.</a:t>
            </a:r>
          </a:p>
          <a:p>
            <a:endParaRPr lang="ru-RU" dirty="0"/>
          </a:p>
        </p:txBody>
      </p:sp>
    </p:spTree>
    <p:extLst>
      <p:ext uri="{BB962C8B-B14F-4D97-AF65-F5344CB8AC3E}">
        <p14:creationId xmlns:p14="http://schemas.microsoft.com/office/powerpoint/2010/main" val="2904507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904656"/>
          </a:xfrm>
        </p:spPr>
        <p:txBody>
          <a:bodyPr>
            <a:normAutofit fontScale="77500" lnSpcReduction="20000"/>
          </a:bodyPr>
          <a:lstStyle/>
          <a:p>
            <a:r>
              <a:rPr lang="ru-RU" i="1" u="sng" dirty="0" smtClean="0"/>
              <a:t>Резонансные перенапряжения</a:t>
            </a:r>
            <a:r>
              <a:rPr lang="ru-RU" dirty="0" smtClean="0"/>
              <a:t> имеют место при приближении одной из собственных частот колебаний отдельных участков сети к частоте вынуждающей </a:t>
            </a:r>
            <a:r>
              <a:rPr lang="ru-RU" dirty="0" err="1" smtClean="0"/>
              <a:t>э.д.с</a:t>
            </a:r>
            <a:r>
              <a:rPr lang="ru-RU" dirty="0" smtClean="0"/>
              <a:t> (как правило, частота 50 Гц). Они развиваются в контурах, содержащих емкость и ненасыщенную индуктивность – например, при одностороннем питании линии электропередачи 110-750 </a:t>
            </a:r>
            <a:r>
              <a:rPr lang="ru-RU" dirty="0" err="1" smtClean="0"/>
              <a:t>кВ</a:t>
            </a:r>
            <a:r>
              <a:rPr lang="ru-RU" dirty="0" smtClean="0"/>
              <a:t> большой протяженности; в </a:t>
            </a:r>
            <a:r>
              <a:rPr lang="ru-RU" dirty="0" err="1" smtClean="0"/>
              <a:t>неполнофазных</a:t>
            </a:r>
            <a:r>
              <a:rPr lang="ru-RU" dirty="0" smtClean="0"/>
              <a:t> режимах воздушной линии 500-750 </a:t>
            </a:r>
            <a:r>
              <a:rPr lang="ru-RU" dirty="0" err="1" smtClean="0"/>
              <a:t>кВ</a:t>
            </a:r>
            <a:r>
              <a:rPr lang="ru-RU" dirty="0" smtClean="0"/>
              <a:t> с присоединенными к ней шунтирующими реакторами, в сетях 6-35 </a:t>
            </a:r>
            <a:r>
              <a:rPr lang="ru-RU" dirty="0" err="1" smtClean="0"/>
              <a:t>кВ</a:t>
            </a:r>
            <a:r>
              <a:rPr lang="ru-RU" dirty="0" smtClean="0"/>
              <a:t> при </a:t>
            </a:r>
            <a:r>
              <a:rPr lang="ru-RU" dirty="0" err="1" smtClean="0"/>
              <a:t>недокомпенсации</a:t>
            </a:r>
            <a:r>
              <a:rPr lang="ru-RU" dirty="0" smtClean="0"/>
              <a:t> индуктивностью ДГР емкости сети.</a:t>
            </a:r>
          </a:p>
          <a:p>
            <a:r>
              <a:rPr lang="ru-RU" i="1" u="sng" dirty="0" smtClean="0"/>
              <a:t>Феррорезонансные перенапряжения</a:t>
            </a:r>
            <a:r>
              <a:rPr lang="ru-RU" dirty="0" smtClean="0"/>
              <a:t> могут развиваться в контурах, содержащих емкость и индуктивность с насыщенным </a:t>
            </a:r>
            <a:r>
              <a:rPr lang="ru-RU" dirty="0" err="1" smtClean="0"/>
              <a:t>магнитопроводом</a:t>
            </a:r>
            <a:r>
              <a:rPr lang="ru-RU" dirty="0" smtClean="0"/>
              <a:t>. Такие перенапряжения наблюдаются как на промышленной частоте, так и на высших и низших гармониках.</a:t>
            </a:r>
          </a:p>
          <a:p>
            <a:endParaRPr lang="ru-RU" dirty="0"/>
          </a:p>
        </p:txBody>
      </p:sp>
    </p:spTree>
    <p:extLst>
      <p:ext uri="{BB962C8B-B14F-4D97-AF65-F5344CB8AC3E}">
        <p14:creationId xmlns:p14="http://schemas.microsoft.com/office/powerpoint/2010/main" val="1900719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764704"/>
            <a:ext cx="8229600" cy="5361459"/>
          </a:xfrm>
        </p:spPr>
        <p:txBody>
          <a:bodyPr>
            <a:normAutofit fontScale="77500" lnSpcReduction="20000"/>
          </a:bodyPr>
          <a:lstStyle/>
          <a:p>
            <a:r>
              <a:rPr lang="ru-RU" dirty="0"/>
              <a:t>Нередко феррорезонансные процессы имеют место при </a:t>
            </a:r>
            <a:r>
              <a:rPr lang="ru-RU" dirty="0" err="1"/>
              <a:t>неполнофазном</a:t>
            </a:r>
            <a:r>
              <a:rPr lang="ru-RU" dirty="0"/>
              <a:t> питании силовых трансформаторов, которое может быть вызвано: перегоранием  плавких вставок высоковольтных предохранителей в одной или двух фазах, </a:t>
            </a:r>
            <a:r>
              <a:rPr lang="ru-RU" dirty="0" err="1"/>
              <a:t>неполнофазными</a:t>
            </a:r>
            <a:r>
              <a:rPr lang="ru-RU" dirty="0"/>
              <a:t> коммутациями разъединителей или выключателей, обрывами проводов (или шлейфов на опорах) воздушных линий.  Возникновение феррорезонансных процессов возможно и в схемах с измерительными трансформаторами напряжения (ТН) электромагнитного типа. Этот вид перенапряжений представляет опасность, главным образом, только для электромагнитных трансформаторов напряжения. В качестве примера можно привести </a:t>
            </a:r>
            <a:r>
              <a:rPr lang="ru-RU" dirty="0" err="1"/>
              <a:t>феррорезонанс</a:t>
            </a:r>
            <a:r>
              <a:rPr lang="ru-RU" dirty="0"/>
              <a:t> на сборных шинах РУ 110-750 </a:t>
            </a:r>
            <a:r>
              <a:rPr lang="ru-RU" dirty="0" err="1"/>
              <a:t>кВ</a:t>
            </a:r>
            <a:r>
              <a:rPr lang="ru-RU" dirty="0"/>
              <a:t> с электромагнитными ТН и воздушными выключателями, шунтированными емкостными делителями напряжения.</a:t>
            </a:r>
          </a:p>
        </p:txBody>
      </p:sp>
    </p:spTree>
    <p:extLst>
      <p:ext uri="{BB962C8B-B14F-4D97-AF65-F5344CB8AC3E}">
        <p14:creationId xmlns:p14="http://schemas.microsoft.com/office/powerpoint/2010/main" val="693310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11560" y="764704"/>
            <a:ext cx="8229600" cy="5865515"/>
          </a:xfrm>
        </p:spPr>
        <p:txBody>
          <a:bodyPr>
            <a:normAutofit fontScale="62500" lnSpcReduction="20000"/>
          </a:bodyPr>
          <a:lstStyle/>
          <a:p>
            <a:pPr marL="0" indent="0">
              <a:buNone/>
            </a:pPr>
            <a:r>
              <a:rPr lang="ru-RU" sz="3400" dirty="0" smtClean="0"/>
              <a:t>	Главным </a:t>
            </a:r>
            <a:r>
              <a:rPr lang="ru-RU" sz="3400" dirty="0"/>
              <a:t>источником </a:t>
            </a:r>
            <a:r>
              <a:rPr lang="ru-RU" sz="3400" b="1" i="1" dirty="0"/>
              <a:t>внешних перенапряжений </a:t>
            </a:r>
            <a:r>
              <a:rPr lang="ru-RU" sz="3400" dirty="0"/>
              <a:t>в высоковольтных электрических сетях являются разряды молнии. </a:t>
            </a:r>
            <a:r>
              <a:rPr lang="ru-RU" sz="3400" b="1" i="1" dirty="0"/>
              <a:t>Внешние перенапряжения</a:t>
            </a:r>
            <a:r>
              <a:rPr lang="ru-RU" sz="3400" dirty="0"/>
              <a:t> подразделяются на: </a:t>
            </a:r>
            <a:endParaRPr lang="ru-RU" sz="3400" dirty="0" smtClean="0"/>
          </a:p>
          <a:p>
            <a:pPr>
              <a:buFont typeface="Wingdings" pitchFamily="2" charset="2"/>
              <a:buChar char="ü"/>
            </a:pPr>
            <a:r>
              <a:rPr lang="ru-RU" sz="3400" dirty="0" smtClean="0"/>
              <a:t>На линии </a:t>
            </a:r>
            <a:r>
              <a:rPr lang="ru-RU" sz="3400" dirty="0"/>
              <a:t>и на подстанции при </a:t>
            </a:r>
            <a:r>
              <a:rPr lang="ru-RU" sz="3400" i="1" dirty="0"/>
              <a:t>прямом ударе молнии</a:t>
            </a:r>
            <a:r>
              <a:rPr lang="ru-RU" sz="3400" dirty="0"/>
              <a:t> (ПУМ); </a:t>
            </a:r>
            <a:endParaRPr lang="ru-RU" sz="3400" dirty="0" smtClean="0"/>
          </a:p>
          <a:p>
            <a:pPr>
              <a:buFont typeface="Wingdings" pitchFamily="2" charset="2"/>
              <a:buChar char="ü"/>
            </a:pPr>
            <a:r>
              <a:rPr lang="ru-RU" sz="3400" i="1" dirty="0" smtClean="0"/>
              <a:t>индуктированные</a:t>
            </a:r>
            <a:r>
              <a:rPr lang="ru-RU" sz="3400" dirty="0"/>
              <a:t> на линий и на изоляции электрической машины</a:t>
            </a:r>
            <a:r>
              <a:rPr lang="ru-RU" sz="3400" dirty="0" smtClean="0"/>
              <a:t>;</a:t>
            </a:r>
          </a:p>
          <a:p>
            <a:pPr>
              <a:buFont typeface="Wingdings" pitchFamily="2" charset="2"/>
              <a:buChar char="ü"/>
            </a:pPr>
            <a:r>
              <a:rPr lang="ru-RU" sz="3400" dirty="0" smtClean="0"/>
              <a:t> </a:t>
            </a:r>
            <a:r>
              <a:rPr lang="ru-RU" sz="3400" dirty="0"/>
              <a:t>на подстанции и электрической машине </a:t>
            </a:r>
            <a:r>
              <a:rPr lang="ru-RU" sz="3400" i="1" dirty="0"/>
              <a:t>вследствие прихода волн с линии</a:t>
            </a:r>
            <a:r>
              <a:rPr lang="ru-RU" sz="3400" dirty="0"/>
              <a:t>.</a:t>
            </a:r>
          </a:p>
          <a:p>
            <a:pPr marL="0" indent="0">
              <a:buNone/>
            </a:pPr>
            <a:r>
              <a:rPr lang="ru-RU" sz="3400" dirty="0"/>
              <a:t>Наиболее опасные грозовые перенапряжения возникают при </a:t>
            </a:r>
            <a:r>
              <a:rPr lang="ru-RU" sz="3400" i="1" dirty="0"/>
              <a:t>прямом ударе молнии</a:t>
            </a:r>
            <a:r>
              <a:rPr lang="ru-RU" sz="3400" dirty="0"/>
              <a:t> (ПУМ) в токоведущие элементы электрической сети (в фазные провода воздушных линий, в ошиновку распределительных устройств (РУ) станций и подстанций). Удар молнии в заземленные элементы конструкции (в заземленные грозозащитные тросы, заземленные опоры воздушных линий, в молниеотводы, установленные в распределительном устройстве) приводит к возникновению на них кратковременных перенапряжений, которые могут стать причиной обратных перекрытий с заземленных элементов на токоведущие.</a:t>
            </a:r>
          </a:p>
          <a:p>
            <a:endParaRPr lang="ru-RU" dirty="0"/>
          </a:p>
        </p:txBody>
      </p:sp>
    </p:spTree>
    <p:extLst>
      <p:ext uri="{BB962C8B-B14F-4D97-AF65-F5344CB8AC3E}">
        <p14:creationId xmlns:p14="http://schemas.microsoft.com/office/powerpoint/2010/main" val="3796225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8229600" cy="5649491"/>
          </a:xfrm>
        </p:spPr>
        <p:txBody>
          <a:bodyPr>
            <a:normAutofit fontScale="70000" lnSpcReduction="20000"/>
          </a:bodyPr>
          <a:lstStyle/>
          <a:p>
            <a:r>
              <a:rPr lang="ru-RU" dirty="0"/>
              <a:t>При ударе молнии вблизи от воздушной линии или распределительного устройства возникают </a:t>
            </a:r>
            <a:r>
              <a:rPr lang="ru-RU" b="1" i="1" dirty="0"/>
              <a:t>индуктированные перенапряжения</a:t>
            </a:r>
            <a:r>
              <a:rPr lang="ru-RU" dirty="0"/>
              <a:t>, обусловленные взаимной электромагнитной (индуктивной и емкостной) связью канала молнии с токоведущими и заземленными элементами сети. Они в большинстве случаев имеют меньшую величину, чем перенапряжения от прямого удара молнии, но представляют опасность для изоляции оборудования сетей с номинальным напряжением до 110 </a:t>
            </a:r>
            <a:r>
              <a:rPr lang="ru-RU" dirty="0" err="1"/>
              <a:t>кВ</a:t>
            </a:r>
            <a:r>
              <a:rPr lang="ru-RU" dirty="0"/>
              <a:t> включительно. Импульсы грозовых перенапряжений могут также воздействовать на изоляцию электроустановок, расположенных на значительном удалении от места удара молнии, так как грозовые волны распространяются по линиям электропередач на значительные расстояния с малым затуханием.</a:t>
            </a:r>
          </a:p>
          <a:p>
            <a:r>
              <a:rPr lang="ru-RU" b="1" i="1" dirty="0"/>
              <a:t>Набегающие по воздушным линиям на распределительные устройства грозовые волны</a:t>
            </a:r>
            <a:r>
              <a:rPr lang="ru-RU" dirty="0"/>
              <a:t> могут представлять опасность для электрооборудования станций и подстанций, которое имеет меньшие запасы электрической прочности по сравнению с линейной изоляцией.</a:t>
            </a:r>
          </a:p>
          <a:p>
            <a:endParaRPr lang="ru-RU" dirty="0"/>
          </a:p>
        </p:txBody>
      </p:sp>
    </p:spTree>
    <p:extLst>
      <p:ext uri="{BB962C8B-B14F-4D97-AF65-F5344CB8AC3E}">
        <p14:creationId xmlns:p14="http://schemas.microsoft.com/office/powerpoint/2010/main" val="1534463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836712"/>
            <a:ext cx="8229600" cy="5289451"/>
          </a:xfrm>
        </p:spPr>
        <p:txBody>
          <a:bodyPr>
            <a:normAutofit fontScale="77500" lnSpcReduction="20000"/>
          </a:bodyPr>
          <a:lstStyle/>
          <a:p>
            <a:r>
              <a:rPr lang="ru-RU" dirty="0"/>
              <a:t>Грозовые перенапряжения могут передаваться через трансформатор в его </a:t>
            </a:r>
            <a:r>
              <a:rPr lang="ru-RU" dirty="0" err="1"/>
              <a:t>нейтраль</a:t>
            </a:r>
            <a:r>
              <a:rPr lang="ru-RU" dirty="0"/>
              <a:t> и на вторичную сторону как магнитным (по коэффициенту трансформации), так и электростатическим путем (через межобмоточные емкости). Учитывая оба механизма, грозовые перенапряжения представляют опасность и для изоляции </a:t>
            </a:r>
            <a:r>
              <a:rPr lang="ru-RU" dirty="0" err="1"/>
              <a:t>разземляемой</a:t>
            </a:r>
            <a:r>
              <a:rPr lang="ru-RU" dirty="0"/>
              <a:t> </a:t>
            </a:r>
            <a:r>
              <a:rPr lang="ru-RU" dirty="0" err="1"/>
              <a:t>нейтрали</a:t>
            </a:r>
            <a:r>
              <a:rPr lang="ru-RU" dirty="0"/>
              <a:t> трансформатора, и для изоляции вторичной обмотки трансформатора, а также оборудования к ней присоединенного.</a:t>
            </a:r>
          </a:p>
          <a:p>
            <a:r>
              <a:rPr lang="ru-RU" dirty="0"/>
              <a:t>Волны перенапряжений, возникающие на линии, набегают на подстанцию, где они воздействуют на изоляцию трансформаторов, аппаратов и ошиновки. Изучение атмосферных перенапряжений на линиях и подстанциях основывается на теории волновых процессов в линиях и в схемах, содержащих линии.</a:t>
            </a:r>
          </a:p>
          <a:p>
            <a:endParaRPr lang="ru-RU" dirty="0"/>
          </a:p>
        </p:txBody>
      </p:sp>
    </p:spTree>
    <p:extLst>
      <p:ext uri="{BB962C8B-B14F-4D97-AF65-F5344CB8AC3E}">
        <p14:creationId xmlns:p14="http://schemas.microsoft.com/office/powerpoint/2010/main" val="3996256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dirty="0" smtClean="0"/>
              <a:t>Контрольные вопросы</a:t>
            </a:r>
            <a:endParaRPr lang="ru-RU" sz="3600" dirty="0"/>
          </a:p>
        </p:txBody>
      </p:sp>
      <p:sp>
        <p:nvSpPr>
          <p:cNvPr id="3" name="Объект 2"/>
          <p:cNvSpPr>
            <a:spLocks noGrp="1"/>
          </p:cNvSpPr>
          <p:nvPr>
            <p:ph idx="1"/>
          </p:nvPr>
        </p:nvSpPr>
        <p:spPr/>
        <p:txBody>
          <a:bodyPr>
            <a:normAutofit fontScale="70000" lnSpcReduction="20000"/>
          </a:bodyPr>
          <a:lstStyle/>
          <a:p>
            <a:pPr marL="514350" indent="-514350">
              <a:buFont typeface="+mj-lt"/>
              <a:buAutoNum type="arabicPeriod"/>
            </a:pPr>
            <a:r>
              <a:rPr lang="ru-RU" dirty="0" smtClean="0"/>
              <a:t>Дать определение внешним и внутренним перенапряжениям</a:t>
            </a:r>
          </a:p>
          <a:p>
            <a:pPr marL="514350" indent="-514350">
              <a:buFont typeface="+mj-lt"/>
              <a:buAutoNum type="arabicPeriod"/>
            </a:pPr>
            <a:r>
              <a:rPr lang="ru-RU" dirty="0" smtClean="0"/>
              <a:t>На какие виды делятся перенапряжения в зависимости от места приложения?</a:t>
            </a:r>
            <a:endParaRPr lang="ru-RU" dirty="0" smtClean="0"/>
          </a:p>
          <a:p>
            <a:pPr marL="514350" indent="-514350">
              <a:buFont typeface="+mj-lt"/>
              <a:buAutoNum type="arabicPeriod"/>
            </a:pPr>
            <a:r>
              <a:rPr lang="ru-RU" dirty="0" smtClean="0"/>
              <a:t>На какие виды делятся перенапряжения по способу образования, описать коммутационные перенапряжения</a:t>
            </a:r>
          </a:p>
          <a:p>
            <a:pPr marL="514350" indent="-514350">
              <a:buFont typeface="+mj-lt"/>
              <a:buAutoNum type="arabicPeriod"/>
            </a:pPr>
            <a:r>
              <a:rPr lang="ru-RU" dirty="0" smtClean="0"/>
              <a:t>Дать определение квазистационарным перенапряжения, на какие виды делятся</a:t>
            </a:r>
          </a:p>
          <a:p>
            <a:pPr marL="514350" indent="-514350">
              <a:buFont typeface="+mj-lt"/>
              <a:buAutoNum type="arabicPeriod"/>
            </a:pPr>
            <a:r>
              <a:rPr lang="ru-RU" dirty="0" smtClean="0"/>
              <a:t>Феррорезонансные перенапряжения</a:t>
            </a:r>
          </a:p>
          <a:p>
            <a:pPr marL="514350" indent="-514350">
              <a:buFont typeface="+mj-lt"/>
              <a:buAutoNum type="arabicPeriod"/>
            </a:pPr>
            <a:r>
              <a:rPr lang="ru-RU" dirty="0" smtClean="0"/>
              <a:t>Дать определение атмосферным перенапряжениям, на какие виды они делятся?</a:t>
            </a:r>
          </a:p>
          <a:p>
            <a:pPr marL="514350" indent="-514350">
              <a:buFont typeface="+mj-lt"/>
              <a:buAutoNum type="arabicPeriod"/>
            </a:pPr>
            <a:r>
              <a:rPr lang="ru-RU" dirty="0" smtClean="0"/>
              <a:t>Дать определение индуктированным перенапряжениям, чем они опасны?</a:t>
            </a:r>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a:p>
        </p:txBody>
      </p:sp>
    </p:spTree>
    <p:extLst>
      <p:ext uri="{BB962C8B-B14F-4D97-AF65-F5344CB8AC3E}">
        <p14:creationId xmlns:p14="http://schemas.microsoft.com/office/powerpoint/2010/main" val="61224193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TotalTime>
  <Words>331</Words>
  <Application>Microsoft Office PowerPoint</Application>
  <PresentationFormat>Экран (4:3)</PresentationFormat>
  <Paragraphs>40</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Тема Office</vt:lpstr>
      <vt:lpstr>Виды перенапряжения.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Контрольные вопросы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Виды перенапряжения.</dc:title>
  <dc:creator>ASUS</dc:creator>
  <cp:lastModifiedBy>ASUS</cp:lastModifiedBy>
  <cp:revision>6</cp:revision>
  <dcterms:created xsi:type="dcterms:W3CDTF">2021-10-08T17:46:25Z</dcterms:created>
  <dcterms:modified xsi:type="dcterms:W3CDTF">2021-10-08T18:39:13Z</dcterms:modified>
</cp:coreProperties>
</file>